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Average"/>
      <p:regular r:id="rId47"/>
    </p:embeddedFont>
    <p:embeddedFont>
      <p:font typeface="Oswa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-regular.fntdata"/><Relationship Id="rId47" Type="http://schemas.openxmlformats.org/officeDocument/2006/relationships/font" Target="fonts/Average-regular.fntdata"/><Relationship Id="rId49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97087d6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97087d6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961ac45c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961ac45c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8f6585a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8f6585a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8f6585a1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8f6585a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6b7808d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96b7808d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REST VARIATIONS ARE IN THE CONCLUSION, FOR FUTURE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Yup i know . so here you can say. Those are 3 main </a:t>
            </a:r>
            <a:r>
              <a:rPr lang="en"/>
              <a:t>variations</a:t>
            </a:r>
            <a:r>
              <a:rPr lang="en"/>
              <a:t>, but the user has to discover the rest himself.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HAHAHAH OKI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961ac45c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961ac45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96b7808d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96b7808d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Hehe just a comment : ur voice is in the clear in the video. Maybe we should mute it before starting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96b7808d2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96b7808d2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Hehe just a comment : ur voice is in the clear in the video. Maybe we should mute it before starting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961ac45c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961ac45c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96b7808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96b7808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95f91c3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95f91c3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9774e69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9774e69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96b7808d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96b7808d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96b7808d2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96b7808d2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8f6585a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8f6585a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96b7808d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96b7808d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96b7808d2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96b7808d2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961ac45c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961ac45c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8f6585a1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8f6585a1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96b7808d2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96b7808d2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97087d6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97087d6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961ac45c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961ac45c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9774e69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9774e69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961ac45c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961ac45c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96b7808d2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96b7808d2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96b7808d2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96b7808d2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8f6585a1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8f6585a1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96b7808d2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96b7808d2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96b7808d2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96b7808d2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96b7808d2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96b7808d2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961ac45c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b961ac45c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b96b7808d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b96b7808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961ac45c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b961ac45c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96b7808d2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96b7808d2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96b7808d2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96b7808d2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95f91c33b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95f91c33b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96b7808d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96b7808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8f6585a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8f6585a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961ac45c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961ac45c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96b7808d2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96b7808d2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96b7808d2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96b7808d2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jxRQdgDd--4aOpty-oxzqtAZ0AdaEsMb/view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9.jpg"/><Relationship Id="rId5" Type="http://schemas.openxmlformats.org/officeDocument/2006/relationships/image" Target="../media/image14.jpg"/><Relationship Id="rId6" Type="http://schemas.openxmlformats.org/officeDocument/2006/relationships/image" Target="../media/image21.png"/><Relationship Id="rId7" Type="http://schemas.openxmlformats.org/officeDocument/2006/relationships/image" Target="../media/image64.png"/><Relationship Id="rId8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joDxRS78WL7WGCKW_CUtiJraEkQwo8an/view" TargetMode="External"/><Relationship Id="rId4" Type="http://schemas.openxmlformats.org/officeDocument/2006/relationships/image" Target="../media/image18.jpg"/><Relationship Id="rId5" Type="http://schemas.openxmlformats.org/officeDocument/2006/relationships/hyperlink" Target="http://drive.google.com/file/d/1jmMjdWHYonQhiICx74pkyo-2nfaHrasA/view" TargetMode="External"/><Relationship Id="rId6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jtP_J2uip4VLrGHLfzPjwJjrvsJ21Eu1/view" TargetMode="External"/><Relationship Id="rId4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jpg"/><Relationship Id="rId4" Type="http://schemas.openxmlformats.org/officeDocument/2006/relationships/image" Target="../media/image5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Relationship Id="rId4" Type="http://schemas.openxmlformats.org/officeDocument/2006/relationships/image" Target="../media/image43.jpg"/><Relationship Id="rId5" Type="http://schemas.openxmlformats.org/officeDocument/2006/relationships/image" Target="../media/image41.jpg"/><Relationship Id="rId6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lnbLX8pq5j7aTGgSA5zi3W56rFs59TFG/view" TargetMode="External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jp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6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4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jpg"/><Relationship Id="rId6" Type="http://schemas.openxmlformats.org/officeDocument/2006/relationships/image" Target="../media/image25.jp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535775" y="771525"/>
            <a:ext cx="81438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CHAVILION</a:t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Parametric Design of Transformable Structures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MA of Architectural Engineering - MA1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Group 6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2020-2021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0" l="25575" r="23139" t="0"/>
          <a:stretch/>
        </p:blipFill>
        <p:spPr>
          <a:xfrm>
            <a:off x="3893800" y="3502975"/>
            <a:ext cx="1427751" cy="8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624" y="316113"/>
            <a:ext cx="6694754" cy="451127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311700" y="2250450"/>
            <a:ext cx="8520600" cy="64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FUNCTIONS AND </a:t>
            </a:r>
            <a:r>
              <a:rPr lang="en" sz="2400">
                <a:solidFill>
                  <a:srgbClr val="434343"/>
                </a:solidFill>
              </a:rPr>
              <a:t>TRANSFORMABILITY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311700" y="237975"/>
            <a:ext cx="852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Functions and transformability</a:t>
            </a:r>
            <a:endParaRPr sz="2400"/>
          </a:p>
        </p:txBody>
      </p:sp>
      <p:sp>
        <p:nvSpPr>
          <p:cNvPr id="175" name="Google Shape;175;p23"/>
          <p:cNvSpPr txBox="1"/>
          <p:nvPr/>
        </p:nvSpPr>
        <p:spPr>
          <a:xfrm>
            <a:off x="1233000" y="662775"/>
            <a:ext cx="66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From a scissor structure to a chair then a pavilion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18542" l="0" r="0" t="30207"/>
          <a:stretch/>
        </p:blipFill>
        <p:spPr>
          <a:xfrm>
            <a:off x="3645604" y="2021819"/>
            <a:ext cx="1555818" cy="16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 b="9253" l="0" r="0" t="6244"/>
          <a:stretch/>
        </p:blipFill>
        <p:spPr>
          <a:xfrm rot="-5400000">
            <a:off x="6440282" y="1369762"/>
            <a:ext cx="1659362" cy="297226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/>
          <p:nvPr/>
        </p:nvSpPr>
        <p:spPr>
          <a:xfrm>
            <a:off x="5256308" y="2691593"/>
            <a:ext cx="472800" cy="328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3118046" y="2691593"/>
            <a:ext cx="472800" cy="328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5">
            <a:alphaModFix/>
          </a:blip>
          <a:srcRect b="0" l="6611" r="0" t="0"/>
          <a:stretch/>
        </p:blipFill>
        <p:spPr>
          <a:xfrm>
            <a:off x="376625" y="1916925"/>
            <a:ext cx="2632896" cy="17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3821863" y="3831675"/>
            <a:ext cx="12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Main unit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1232988" y="3831675"/>
            <a:ext cx="12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Polar scissors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6668300" y="3831675"/>
            <a:ext cx="12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system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11700" y="225125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Main Unit</a:t>
            </a:r>
            <a:endParaRPr sz="2400"/>
          </a:p>
        </p:txBody>
      </p:sp>
      <p:pic>
        <p:nvPicPr>
          <p:cNvPr id="190" name="Google Shape;190;p24" title="InShot_20210128_17013313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200" y="1169150"/>
            <a:ext cx="4425466" cy="331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5">
            <a:alphaModFix/>
          </a:blip>
          <a:srcRect b="17382" l="0" r="0" t="25156"/>
          <a:stretch/>
        </p:blipFill>
        <p:spPr>
          <a:xfrm>
            <a:off x="5546154" y="1143467"/>
            <a:ext cx="2810624" cy="337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7002225" y="3161225"/>
            <a:ext cx="633725" cy="6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311700" y="225125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How many alternatives ?</a:t>
            </a:r>
            <a:endParaRPr sz="2400"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17382" l="0" r="0" t="25156"/>
          <a:stretch/>
        </p:blipFill>
        <p:spPr>
          <a:xfrm>
            <a:off x="4139487" y="1645263"/>
            <a:ext cx="1627776" cy="19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4">
            <a:alphaModFix/>
          </a:blip>
          <a:srcRect b="16569" l="0" r="0" t="32820"/>
          <a:stretch/>
        </p:blipFill>
        <p:spPr>
          <a:xfrm>
            <a:off x="385148" y="1645254"/>
            <a:ext cx="1848206" cy="19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5">
            <a:alphaModFix/>
          </a:blip>
          <a:srcRect b="19094" l="0" r="0" t="23444"/>
          <a:stretch/>
        </p:blipFill>
        <p:spPr>
          <a:xfrm>
            <a:off x="2372543" y="1645253"/>
            <a:ext cx="1627793" cy="195200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1013458" y="4183609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1063722" y="4183609"/>
            <a:ext cx="491100" cy="491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2920753" y="4138159"/>
            <a:ext cx="491100" cy="491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4687701" y="4138159"/>
            <a:ext cx="491100" cy="491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7851" y="2571750"/>
            <a:ext cx="890999" cy="2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 rotWithShape="1">
          <a:blip r:embed="rId7">
            <a:alphaModFix/>
          </a:blip>
          <a:srcRect b="17382" l="0" r="0" t="25156"/>
          <a:stretch/>
        </p:blipFill>
        <p:spPr>
          <a:xfrm>
            <a:off x="5984914" y="1684541"/>
            <a:ext cx="1627776" cy="19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6001" y="1986567"/>
            <a:ext cx="2565599" cy="13479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511700" y="3554800"/>
            <a:ext cx="17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Stool chair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2325588" y="3560350"/>
            <a:ext cx="17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Office 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chair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4072388" y="3554800"/>
            <a:ext cx="17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Deck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chair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idx="1" type="body"/>
          </p:nvPr>
        </p:nvSpPr>
        <p:spPr>
          <a:xfrm>
            <a:off x="386200" y="171550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kit-of-parts system - Pavilion </a:t>
            </a:r>
            <a:endParaRPr sz="2400"/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3">
            <a:alphaModFix/>
          </a:blip>
          <a:srcRect b="0" l="3400" r="0" t="0"/>
          <a:stretch/>
        </p:blipFill>
        <p:spPr>
          <a:xfrm>
            <a:off x="2957900" y="1086925"/>
            <a:ext cx="5986871" cy="32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4">
            <a:alphaModFix/>
          </a:blip>
          <a:srcRect b="0" l="0" r="38137" t="0"/>
          <a:stretch/>
        </p:blipFill>
        <p:spPr>
          <a:xfrm>
            <a:off x="167225" y="1077050"/>
            <a:ext cx="2683675" cy="3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510850" y="4378238"/>
            <a:ext cx="8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Using the chair as the main unit of constructing the main arch of  the pavilion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386200" y="171550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Results and process</a:t>
            </a:r>
            <a:endParaRPr sz="2400"/>
          </a:p>
        </p:txBody>
      </p:sp>
      <p:pic>
        <p:nvPicPr>
          <p:cNvPr id="227" name="Google Shape;227;p27" title="InShot_20210128_17054757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25" y="1941600"/>
            <a:ext cx="3780227" cy="283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 title="InShot_20210128_170711083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3150" y="1941600"/>
            <a:ext cx="3780223" cy="28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355987" y="1541400"/>
            <a:ext cx="37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With 8 chairs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773124" y="1541400"/>
            <a:ext cx="37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With 6 chairs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386200" y="171550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Results and process</a:t>
            </a:r>
            <a:endParaRPr sz="2400"/>
          </a:p>
        </p:txBody>
      </p:sp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28" title="InShot_20210128_17043052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150" y="746350"/>
            <a:ext cx="5605700" cy="42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38" y="342900"/>
            <a:ext cx="6686527" cy="44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11700" y="2250450"/>
            <a:ext cx="8520600" cy="64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MATERIALIZATION AND DETAILING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5" name="Google Shape;245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311700" y="248750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Detailed dimensions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19704" l="21752" r="22713" t="21979"/>
          <a:stretch/>
        </p:blipFill>
        <p:spPr>
          <a:xfrm>
            <a:off x="311700" y="1197225"/>
            <a:ext cx="4514953" cy="366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/>
          </a:blip>
          <a:srcRect b="15358" l="21120" r="27702" t="22134"/>
          <a:stretch/>
        </p:blipFill>
        <p:spPr>
          <a:xfrm>
            <a:off x="5002125" y="1197225"/>
            <a:ext cx="3881476" cy="366352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311700" y="1197225"/>
            <a:ext cx="7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Chair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5002125" y="1197225"/>
            <a:ext cx="20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Box of 1 x 0.75 x 0.65 m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11700" y="248750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Detailed dimensions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b="0" l="0" r="0" t="15675"/>
          <a:stretch/>
        </p:blipFill>
        <p:spPr>
          <a:xfrm>
            <a:off x="964863" y="962550"/>
            <a:ext cx="7111024" cy="3771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1"/>
          <p:cNvCxnSpPr/>
          <p:nvPr/>
        </p:nvCxnSpPr>
        <p:spPr>
          <a:xfrm flipH="1">
            <a:off x="4518725" y="2298425"/>
            <a:ext cx="3300" cy="191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1"/>
          <p:cNvCxnSpPr/>
          <p:nvPr/>
        </p:nvCxnSpPr>
        <p:spPr>
          <a:xfrm rot="10800000">
            <a:off x="4522025" y="2298400"/>
            <a:ext cx="0" cy="187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1"/>
          <p:cNvSpPr txBox="1"/>
          <p:nvPr/>
        </p:nvSpPr>
        <p:spPr>
          <a:xfrm>
            <a:off x="4518725" y="3055625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1.90m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66" name="Google Shape;266;p31"/>
          <p:cNvCxnSpPr/>
          <p:nvPr/>
        </p:nvCxnSpPr>
        <p:spPr>
          <a:xfrm flipH="1" rot="10800000">
            <a:off x="2691825" y="4317650"/>
            <a:ext cx="3723600" cy="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31"/>
          <p:cNvSpPr txBox="1"/>
          <p:nvPr/>
        </p:nvSpPr>
        <p:spPr>
          <a:xfrm>
            <a:off x="4201150" y="4307425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3.50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m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68" name="Google Shape;268;p31"/>
          <p:cNvCxnSpPr/>
          <p:nvPr/>
        </p:nvCxnSpPr>
        <p:spPr>
          <a:xfrm rot="10800000">
            <a:off x="2660125" y="4307475"/>
            <a:ext cx="3681600" cy="2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1"/>
          <p:cNvCxnSpPr/>
          <p:nvPr/>
        </p:nvCxnSpPr>
        <p:spPr>
          <a:xfrm flipH="1" rot="10800000">
            <a:off x="4332700" y="1225575"/>
            <a:ext cx="21300" cy="293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1"/>
          <p:cNvCxnSpPr/>
          <p:nvPr/>
        </p:nvCxnSpPr>
        <p:spPr>
          <a:xfrm flipH="1">
            <a:off x="4322250" y="1278125"/>
            <a:ext cx="31500" cy="289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31"/>
          <p:cNvSpPr txBox="1"/>
          <p:nvPr/>
        </p:nvSpPr>
        <p:spPr>
          <a:xfrm>
            <a:off x="3750850" y="3055625"/>
            <a:ext cx="7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2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.50m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2008"/>
          <a:stretch/>
        </p:blipFill>
        <p:spPr>
          <a:xfrm>
            <a:off x="419688" y="282937"/>
            <a:ext cx="8304625" cy="45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47425" y="3546875"/>
            <a:ext cx="1521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Pauline Harou 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907425" y="3546875"/>
            <a:ext cx="159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Razan Atwi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917375" y="3546875"/>
            <a:ext cx="1521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Ahmed Roshdy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762425" y="3546875"/>
            <a:ext cx="1681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Hana Taherazar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311700" y="248750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</a:t>
            </a:r>
            <a:r>
              <a:rPr lang="en" sz="2400">
                <a:solidFill>
                  <a:schemeClr val="dk1"/>
                </a:solidFill>
              </a:rPr>
              <a:t>aterials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938" y="1426388"/>
            <a:ext cx="1992475" cy="19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350" y="1426412"/>
            <a:ext cx="1992475" cy="19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4750" y="1372975"/>
            <a:ext cx="1856260" cy="20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>
            <a:off x="2514525" y="1026175"/>
            <a:ext cx="19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Birch Plywood frame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4838350" y="1026175"/>
            <a:ext cx="25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Aluminium 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7062425" y="972775"/>
            <a:ext cx="15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Polyester fabric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2241050" y="3418900"/>
            <a:ext cx="250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-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Strong and lightweight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-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Safe handling (smooth)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-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Environmental aspect : fast growing birch trees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4554413" y="3418900"/>
            <a:ext cx="250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-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Strong and lightweight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 rotWithShape="1">
          <a:blip r:embed="rId6">
            <a:alphaModFix/>
          </a:blip>
          <a:srcRect b="0" l="26553" r="24292" t="10402"/>
          <a:stretch/>
        </p:blipFill>
        <p:spPr>
          <a:xfrm>
            <a:off x="311700" y="1372966"/>
            <a:ext cx="1992476" cy="204588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6830813" y="3418900"/>
            <a:ext cx="250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-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Easy to clean and maintain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1700" y="248750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Materials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93" name="Google Shape;293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33"/>
          <p:cNvSpPr txBox="1"/>
          <p:nvPr/>
        </p:nvSpPr>
        <p:spPr>
          <a:xfrm>
            <a:off x="2652450" y="4079375"/>
            <a:ext cx="3839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5 x 6,8 = 34 kg → 5 chairs/box</a:t>
            </a:r>
            <a:endParaRPr sz="1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1171575"/>
            <a:ext cx="75247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idx="1" type="body"/>
          </p:nvPr>
        </p:nvSpPr>
        <p:spPr>
          <a:xfrm>
            <a:off x="311700" y="248750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Connections (on Chair)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 rotWithShape="1">
          <a:blip r:embed="rId3">
            <a:alphaModFix/>
          </a:blip>
          <a:srcRect b="9992" l="26600" r="26026" t="29741"/>
          <a:stretch/>
        </p:blipFill>
        <p:spPr>
          <a:xfrm>
            <a:off x="3225775" y="931025"/>
            <a:ext cx="5322024" cy="380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 rotWithShape="1">
          <a:blip r:embed="rId4">
            <a:alphaModFix/>
          </a:blip>
          <a:srcRect b="11987" l="24718" r="24723" t="18277"/>
          <a:stretch/>
        </p:blipFill>
        <p:spPr>
          <a:xfrm>
            <a:off x="596200" y="931025"/>
            <a:ext cx="2208850" cy="17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5">
            <a:alphaModFix/>
          </a:blip>
          <a:srcRect b="12263" l="22907" r="32517" t="18297"/>
          <a:stretch/>
        </p:blipFill>
        <p:spPr>
          <a:xfrm>
            <a:off x="596200" y="2803954"/>
            <a:ext cx="2208850" cy="193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512050" y="530825"/>
            <a:ext cx="60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Bearing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>
            <p:ph idx="1" type="body"/>
          </p:nvPr>
        </p:nvSpPr>
        <p:spPr>
          <a:xfrm>
            <a:off x="311700" y="248750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Connections (connecting chairs together)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b="0" l="0" r="21297" t="0"/>
          <a:stretch/>
        </p:blipFill>
        <p:spPr>
          <a:xfrm>
            <a:off x="3204163" y="937600"/>
            <a:ext cx="5141875" cy="36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 rotWithShape="1">
          <a:blip r:embed="rId4">
            <a:alphaModFix/>
          </a:blip>
          <a:srcRect b="0" l="27308" r="43509" t="15675"/>
          <a:stretch/>
        </p:blipFill>
        <p:spPr>
          <a:xfrm>
            <a:off x="718623" y="937600"/>
            <a:ext cx="2075149" cy="377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2514525" y="3659450"/>
            <a:ext cx="440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Construction process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19" name="Google Shape;319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25" y="0"/>
            <a:ext cx="771071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/>
          <p:nvPr/>
        </p:nvSpPr>
        <p:spPr>
          <a:xfrm>
            <a:off x="852825" y="4677700"/>
            <a:ext cx="60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Construction process of one chair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450" y="760800"/>
            <a:ext cx="6993049" cy="36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>
            <p:ph idx="1" type="body"/>
          </p:nvPr>
        </p:nvSpPr>
        <p:spPr>
          <a:xfrm>
            <a:off x="311700" y="2250450"/>
            <a:ext cx="8520600" cy="64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PARAMETRIC TOOLS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38" title="dsdsd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00" y="921550"/>
            <a:ext cx="7921025" cy="33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76" y="2503951"/>
            <a:ext cx="8100602" cy="232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425" y="312725"/>
            <a:ext cx="2686451" cy="19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475" y="273850"/>
            <a:ext cx="2646975" cy="19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9"/>
          <p:cNvSpPr txBox="1"/>
          <p:nvPr/>
        </p:nvSpPr>
        <p:spPr>
          <a:xfrm>
            <a:off x="74000" y="584900"/>
            <a:ext cx="28119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Grasshopper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+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Anemone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/>
        </p:nvSpPr>
        <p:spPr>
          <a:xfrm>
            <a:off x="3129600" y="598875"/>
            <a:ext cx="28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ld but edited the dimensions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/>
          </a:blip>
          <a:srcRect b="18057" l="11633" r="6666" t="12464"/>
          <a:stretch/>
        </p:blipFill>
        <p:spPr>
          <a:xfrm>
            <a:off x="203600" y="1607350"/>
            <a:ext cx="3961426" cy="236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 rotWithShape="1">
          <a:blip r:embed="rId4">
            <a:alphaModFix/>
          </a:blip>
          <a:srcRect b="0" l="0" r="0" t="15675"/>
          <a:stretch/>
        </p:blipFill>
        <p:spPr>
          <a:xfrm>
            <a:off x="4518400" y="1607350"/>
            <a:ext cx="4467400" cy="23693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idx="1" type="body"/>
          </p:nvPr>
        </p:nvSpPr>
        <p:spPr>
          <a:xfrm>
            <a:off x="311700" y="173750"/>
            <a:ext cx="8520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System analysis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 rotWithShape="1">
          <a:blip r:embed="rId3">
            <a:alphaModFix/>
          </a:blip>
          <a:srcRect b="30600" l="26038" r="8946" t="14814"/>
          <a:stretch/>
        </p:blipFill>
        <p:spPr>
          <a:xfrm>
            <a:off x="4254100" y="3226187"/>
            <a:ext cx="3544752" cy="167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 rotWithShape="1">
          <a:blip r:embed="rId4">
            <a:alphaModFix/>
          </a:blip>
          <a:srcRect b="22274" l="34354" r="8071" t="17784"/>
          <a:stretch/>
        </p:blipFill>
        <p:spPr>
          <a:xfrm>
            <a:off x="4254100" y="748550"/>
            <a:ext cx="3544747" cy="207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1"/>
          <p:cNvSpPr txBox="1"/>
          <p:nvPr/>
        </p:nvSpPr>
        <p:spPr>
          <a:xfrm>
            <a:off x="7414675" y="3226163"/>
            <a:ext cx="19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Deformation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7333000" y="748550"/>
            <a:ext cx="19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Strain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62" name="Google Shape;362;p41"/>
          <p:cNvPicPr preferRelativeResize="0"/>
          <p:nvPr/>
        </p:nvPicPr>
        <p:blipFill rotWithShape="1">
          <a:blip r:embed="rId5">
            <a:alphaModFix/>
          </a:blip>
          <a:srcRect b="0" l="0" r="0" t="24511"/>
          <a:stretch/>
        </p:blipFill>
        <p:spPr>
          <a:xfrm>
            <a:off x="601025" y="748550"/>
            <a:ext cx="2615701" cy="415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275575" y="302050"/>
            <a:ext cx="85206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Concept</a:t>
            </a:r>
            <a:endParaRPr sz="2400"/>
          </a:p>
        </p:txBody>
      </p:sp>
      <p:sp>
        <p:nvSpPr>
          <p:cNvPr id="77" name="Google Shape;77;p15"/>
          <p:cNvSpPr/>
          <p:nvPr/>
        </p:nvSpPr>
        <p:spPr>
          <a:xfrm>
            <a:off x="6247750" y="1203175"/>
            <a:ext cx="2055600" cy="4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esponsiveness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3447650" y="1203175"/>
            <a:ext cx="2055600" cy="4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Multi-use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27823"/>
          <a:stretch/>
        </p:blipFill>
        <p:spPr>
          <a:xfrm>
            <a:off x="1543925" y="2047900"/>
            <a:ext cx="6463200" cy="26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391950" y="4349000"/>
            <a:ext cx="26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Main unit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stand-alone function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879175" y="4405050"/>
            <a:ext cx="26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k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it-of -parts system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Pavilion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913450" y="1203175"/>
            <a:ext cx="2055600" cy="4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Deployability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329611" y="-755460"/>
            <a:ext cx="4484774" cy="665442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>
            <p:ph idx="1" type="body"/>
          </p:nvPr>
        </p:nvSpPr>
        <p:spPr>
          <a:xfrm>
            <a:off x="311700" y="2250450"/>
            <a:ext cx="8520600" cy="64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CONCLUSIONS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50" y="241775"/>
            <a:ext cx="8167324" cy="46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15" y="154025"/>
            <a:ext cx="8324475" cy="46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9" y="221887"/>
            <a:ext cx="8152774" cy="45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94" y="153986"/>
            <a:ext cx="8461451" cy="476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98" y="140600"/>
            <a:ext cx="8552374" cy="48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9625"/>
            <a:ext cx="8510400" cy="47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25" y="61200"/>
            <a:ext cx="8389455" cy="49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76" y="112825"/>
            <a:ext cx="8368099" cy="49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50" y="170463"/>
            <a:ext cx="8160700" cy="4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275575" y="302050"/>
            <a:ext cx="85206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Concept</a:t>
            </a:r>
            <a:endParaRPr sz="2400"/>
          </a:p>
        </p:txBody>
      </p:sp>
      <p:sp>
        <p:nvSpPr>
          <p:cNvPr id="89" name="Google Shape;89;p16"/>
          <p:cNvSpPr/>
          <p:nvPr/>
        </p:nvSpPr>
        <p:spPr>
          <a:xfrm>
            <a:off x="3584275" y="1041300"/>
            <a:ext cx="2055600" cy="4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Responsiveness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27823"/>
          <a:stretch/>
        </p:blipFill>
        <p:spPr>
          <a:xfrm>
            <a:off x="1543925" y="2047900"/>
            <a:ext cx="6463200" cy="26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391950" y="4349000"/>
            <a:ext cx="26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Main unit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stand-alone function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879175" y="4405050"/>
            <a:ext cx="26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kit-of -parts system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Pavilion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6"/>
          <p:cNvSpPr/>
          <p:nvPr/>
        </p:nvSpPr>
        <p:spPr>
          <a:xfrm rot="5400000">
            <a:off x="5885975" y="1126375"/>
            <a:ext cx="814500" cy="956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 flipH="1" rot="-5400000">
            <a:off x="2523675" y="1193525"/>
            <a:ext cx="814500" cy="956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/>
          <p:nvPr>
            <p:ph idx="1" type="body"/>
          </p:nvPr>
        </p:nvSpPr>
        <p:spPr>
          <a:xfrm>
            <a:off x="311700" y="154450"/>
            <a:ext cx="85206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Future development </a:t>
            </a:r>
            <a:endParaRPr sz="2400"/>
          </a:p>
        </p:txBody>
      </p:sp>
      <p:cxnSp>
        <p:nvCxnSpPr>
          <p:cNvPr id="429" name="Google Shape;429;p52"/>
          <p:cNvCxnSpPr/>
          <p:nvPr/>
        </p:nvCxnSpPr>
        <p:spPr>
          <a:xfrm>
            <a:off x="3146825" y="811925"/>
            <a:ext cx="0" cy="4192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52"/>
          <p:cNvCxnSpPr/>
          <p:nvPr/>
        </p:nvCxnSpPr>
        <p:spPr>
          <a:xfrm>
            <a:off x="5997175" y="811925"/>
            <a:ext cx="0" cy="4192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31" name="Google Shape;431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2"/>
          <p:cNvSpPr/>
          <p:nvPr/>
        </p:nvSpPr>
        <p:spPr>
          <a:xfrm>
            <a:off x="394000" y="1165875"/>
            <a:ext cx="2355600" cy="481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 &amp; joints </a:t>
            </a:r>
            <a:endParaRPr/>
          </a:p>
        </p:txBody>
      </p:sp>
      <p:sp>
        <p:nvSpPr>
          <p:cNvPr id="433" name="Google Shape;433;p52"/>
          <p:cNvSpPr/>
          <p:nvPr/>
        </p:nvSpPr>
        <p:spPr>
          <a:xfrm>
            <a:off x="6357350" y="1165875"/>
            <a:ext cx="2355600" cy="481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434" name="Google Shape;434;p52"/>
          <p:cNvSpPr/>
          <p:nvPr/>
        </p:nvSpPr>
        <p:spPr>
          <a:xfrm>
            <a:off x="3544200" y="1165875"/>
            <a:ext cx="2055600" cy="481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Development &amp; weight </a:t>
            </a:r>
            <a:endParaRPr/>
          </a:p>
        </p:txBody>
      </p:sp>
      <p:sp>
        <p:nvSpPr>
          <p:cNvPr id="435" name="Google Shape;435;p52"/>
          <p:cNvSpPr/>
          <p:nvPr/>
        </p:nvSpPr>
        <p:spPr>
          <a:xfrm>
            <a:off x="356850" y="1839651"/>
            <a:ext cx="2355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</a:t>
            </a:r>
            <a:endParaRPr/>
          </a:p>
        </p:txBody>
      </p:sp>
      <p:sp>
        <p:nvSpPr>
          <p:cNvPr id="436" name="Google Shape;436;p52"/>
          <p:cNvSpPr/>
          <p:nvPr/>
        </p:nvSpPr>
        <p:spPr>
          <a:xfrm>
            <a:off x="393850" y="2571750"/>
            <a:ext cx="2355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Exterior Function</a:t>
            </a:r>
            <a:endParaRPr/>
          </a:p>
        </p:txBody>
      </p:sp>
      <p:sp>
        <p:nvSpPr>
          <p:cNvPr id="437" name="Google Shape;437;p52"/>
          <p:cNvSpPr/>
          <p:nvPr/>
        </p:nvSpPr>
        <p:spPr>
          <a:xfrm>
            <a:off x="3544200" y="1943950"/>
            <a:ext cx="2055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Compactness</a:t>
            </a:r>
            <a:endParaRPr/>
          </a:p>
        </p:txBody>
      </p:sp>
      <p:sp>
        <p:nvSpPr>
          <p:cNvPr id="438" name="Google Shape;438;p52"/>
          <p:cNvSpPr/>
          <p:nvPr/>
        </p:nvSpPr>
        <p:spPr>
          <a:xfrm>
            <a:off x="6357350" y="1943951"/>
            <a:ext cx="2355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Deployment</a:t>
            </a:r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3544200" y="2633825"/>
            <a:ext cx="2055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to ground</a:t>
            </a:r>
            <a:endParaRPr/>
          </a:p>
        </p:txBody>
      </p:sp>
      <p:sp>
        <p:nvSpPr>
          <p:cNvPr id="440" name="Google Shape;440;p52"/>
          <p:cNvSpPr/>
          <p:nvPr/>
        </p:nvSpPr>
        <p:spPr>
          <a:xfrm>
            <a:off x="6357350" y="2633814"/>
            <a:ext cx="2355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 of the Pavilion</a:t>
            </a:r>
            <a:endParaRPr/>
          </a:p>
        </p:txBody>
      </p:sp>
      <p:sp>
        <p:nvSpPr>
          <p:cNvPr id="441" name="Google Shape;441;p52"/>
          <p:cNvSpPr/>
          <p:nvPr/>
        </p:nvSpPr>
        <p:spPr>
          <a:xfrm>
            <a:off x="393850" y="3314549"/>
            <a:ext cx="2355600" cy="60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</a:t>
            </a:r>
            <a:r>
              <a:rPr lang="en"/>
              <a:t> structural simulations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53"/>
          <p:cNvSpPr txBox="1"/>
          <p:nvPr>
            <p:ph idx="1" type="body"/>
          </p:nvPr>
        </p:nvSpPr>
        <p:spPr>
          <a:xfrm>
            <a:off x="267300" y="1549950"/>
            <a:ext cx="8520600" cy="20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Thank you for your attention.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Do you have any questions?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cxnSp>
        <p:nvCxnSpPr>
          <p:cNvPr id="448" name="Google Shape;448;p53"/>
          <p:cNvCxnSpPr/>
          <p:nvPr/>
        </p:nvCxnSpPr>
        <p:spPr>
          <a:xfrm>
            <a:off x="2363025" y="2146200"/>
            <a:ext cx="43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283975"/>
            <a:ext cx="85206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Concept</a:t>
            </a:r>
            <a:endParaRPr sz="2400"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22074" l="0" r="0" t="21149"/>
          <a:stretch/>
        </p:blipFill>
        <p:spPr>
          <a:xfrm>
            <a:off x="348513" y="1292597"/>
            <a:ext cx="8446973" cy="269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48525" y="4130125"/>
            <a:ext cx="2055600" cy="4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indoor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261525"/>
            <a:ext cx="85206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Goals and expected result</a:t>
            </a:r>
            <a:endParaRPr sz="2400"/>
          </a:p>
        </p:txBody>
      </p:sp>
      <p:sp>
        <p:nvSpPr>
          <p:cNvPr id="109" name="Google Shape;109;p18"/>
          <p:cNvSpPr/>
          <p:nvPr/>
        </p:nvSpPr>
        <p:spPr>
          <a:xfrm>
            <a:off x="644525" y="1641775"/>
            <a:ext cx="2769600" cy="4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Sustainable usage</a:t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5729950" y="1641775"/>
            <a:ext cx="2943000" cy="4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Joyful experience </a:t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544200" y="1641775"/>
            <a:ext cx="2055600" cy="4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Market-chance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557525" y="1167125"/>
            <a:ext cx="79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Combining SIMPLE existing ideas into a more functional system.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644525" y="4151100"/>
            <a:ext cx="8028300" cy="4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Implementing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a dynamic transformation relative to its </a:t>
            </a:r>
            <a:r>
              <a:rPr lang="en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FUNCTION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550" y="2224050"/>
            <a:ext cx="1608800" cy="16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400" y="2198025"/>
            <a:ext cx="1608800" cy="16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0700" y="2198025"/>
            <a:ext cx="2665349" cy="17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100" y="632200"/>
            <a:ext cx="6375806" cy="425052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2250450"/>
            <a:ext cx="8497500" cy="64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DESIGN PROGRESS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54450"/>
            <a:ext cx="85206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How did the design evolve? </a:t>
            </a:r>
            <a:endParaRPr sz="2400"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12040" l="52222" r="14071" t="30156"/>
          <a:stretch/>
        </p:blipFill>
        <p:spPr>
          <a:xfrm>
            <a:off x="601975" y="1762713"/>
            <a:ext cx="1677350" cy="16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11126" l="3942" r="55033" t="30160"/>
          <a:stretch/>
        </p:blipFill>
        <p:spPr>
          <a:xfrm>
            <a:off x="3390521" y="1724013"/>
            <a:ext cx="2058158" cy="165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125" y="1743374"/>
            <a:ext cx="2663973" cy="1656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0"/>
          <p:cNvCxnSpPr/>
          <p:nvPr/>
        </p:nvCxnSpPr>
        <p:spPr>
          <a:xfrm>
            <a:off x="2994425" y="811925"/>
            <a:ext cx="0" cy="4192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5844775" y="811925"/>
            <a:ext cx="0" cy="4192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54450"/>
            <a:ext cx="85206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How did the design evolve? (Design process) </a:t>
            </a:r>
            <a:endParaRPr sz="2400"/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1796375" y="917525"/>
            <a:ext cx="1480800" cy="5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many </a:t>
            </a:r>
            <a:r>
              <a:rPr lang="en"/>
              <a:t>variables !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1796375" y="1399325"/>
            <a:ext cx="15243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First arm of scissor structure / second arm of scissor structure /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height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of the arch / ratio of chair ...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288" y="1146125"/>
            <a:ext cx="1277825" cy="12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>
            <a:off x="3712775" y="1526425"/>
            <a:ext cx="3864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5959250" y="1403550"/>
            <a:ext cx="3864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589425" y="847025"/>
            <a:ext cx="2096100" cy="92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Main dimensional aspects of the units</a:t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 rot="10800000">
            <a:off x="7770150" y="2755900"/>
            <a:ext cx="1043100" cy="1203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4390300" y="887025"/>
            <a:ext cx="12777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</a:t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6328975" y="3200350"/>
            <a:ext cx="1277700" cy="99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Chair design process</a:t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4321675" y="3200350"/>
            <a:ext cx="1277700" cy="99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kit of parts system</a:t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 rot="10800000">
            <a:off x="5779100" y="3438425"/>
            <a:ext cx="3864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 rot="10800000">
            <a:off x="3755550" y="3500500"/>
            <a:ext cx="3864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2416775" y="3200350"/>
            <a:ext cx="1277700" cy="99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 </a:t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568300" y="2018325"/>
            <a:ext cx="1043100" cy="927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 rot="10800000">
            <a:off x="1732500" y="3397150"/>
            <a:ext cx="3864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0335" y="1449550"/>
            <a:ext cx="1234267" cy="12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/>
          <p:nvPr/>
        </p:nvSpPr>
        <p:spPr>
          <a:xfrm>
            <a:off x="387900" y="3097000"/>
            <a:ext cx="1277700" cy="99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structural testing and </a:t>
            </a:r>
            <a:r>
              <a:rPr lang="en"/>
              <a:t>simulation</a:t>
            </a:r>
            <a:r>
              <a:rPr lang="en"/>
              <a:t> analysis </a:t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50" y="4090900"/>
            <a:ext cx="788800" cy="7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6">
            <a:alphaModFix/>
          </a:blip>
          <a:srcRect b="0" l="0" r="51014" t="0"/>
          <a:stretch/>
        </p:blipFill>
        <p:spPr>
          <a:xfrm>
            <a:off x="111350" y="3790750"/>
            <a:ext cx="386402" cy="5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1710300" y="738850"/>
            <a:ext cx="1667100" cy="220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7">
            <a:alphaModFix/>
          </a:blip>
          <a:srcRect b="13046" l="0" r="54865" t="24914"/>
          <a:stretch/>
        </p:blipFill>
        <p:spPr>
          <a:xfrm>
            <a:off x="243975" y="692425"/>
            <a:ext cx="1277824" cy="110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